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69" r:id="rId6"/>
    <p:sldId id="279" r:id="rId7"/>
    <p:sldId id="270" r:id="rId8"/>
    <p:sldId id="274" r:id="rId9"/>
    <p:sldId id="275" r:id="rId10"/>
    <p:sldId id="276" r:id="rId11"/>
    <p:sldId id="277" r:id="rId12"/>
    <p:sldId id="278" r:id="rId13"/>
    <p:sldId id="280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1B4DECF-9F58-4965-9453-35DCAA91670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283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0CB9B-055C-48E7-862D-7239953D52E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59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B8E0E-397A-4432-AE4F-671F5572B87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8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B8E0E-397A-4432-AE4F-671F5572B87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B8E0E-397A-4432-AE4F-671F5572B87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73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A6CDE-2DFC-4CE1-AEF7-D97F9291A60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0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1B132-93C3-4E55-947C-EDB3F12B2C1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23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A6CDE-2DFC-4CE1-AEF7-D97F9291A60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4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1393F-2B26-4901-8393-A89EA3E4F27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CD292-02C7-4BAA-ABDA-B738C4E5714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8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22CE1-49EF-45DF-B85D-FF9DA802CF8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BC552-9A06-459E-9A62-639D0862442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BC552-9A06-459E-9A62-639D0862442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6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B8E0E-397A-4432-AE4F-671F5572B87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53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B8E0E-397A-4432-AE4F-671F5572B87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7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B8E0E-397A-4432-AE4F-671F5572B87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8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66FB-8AC2-4CC8-9BEC-730C651B4AD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A803-50A4-41AE-AD53-5F0E1FB6CF28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052A-4337-4599-8504-BAE77CB360E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45F1-0AD5-46DE-9DDF-2450277C9D4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975C-A7F1-4E47-ACE2-2D9F9FAEC7B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15B9-D612-426C-8460-7A6A8993C26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ABEE-8F52-496E-B4DB-45BDE1EF2EF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BE72-2F1B-479F-A796-7DD02660444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0ED5-9049-4C74-969B-8D64D2CA299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469D8-8215-4D57-B0A0-00A5396E51E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E33E-A752-4408-A4D3-FFCA0503063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A9817C4-46E7-41ED-B993-858DAD401CB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066800"/>
            <a:ext cx="76962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3600" b="1" dirty="0">
              <a:solidFill>
                <a:schemeClr val="accent3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800" b="1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Droits et </a:t>
            </a:r>
            <a:r>
              <a:rPr lang="en-US" sz="4800" b="1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responsabilités</a:t>
            </a:r>
            <a:r>
              <a:rPr lang="en-US" sz="4800" b="1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sz="48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au Canada </a:t>
            </a:r>
            <a:endParaRPr lang="en-US" sz="48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Droits à </a:t>
            </a:r>
            <a:r>
              <a:rPr lang="en-US" alt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l’égalité</a:t>
            </a:r>
            <a:r>
              <a:rPr lang="en-US" alt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J’ai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le droit d’être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traité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façon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équitable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et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juste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peu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importe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mon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origine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ethnique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, mon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âge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, mon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sexe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, ma religion, la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couleur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ma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peau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,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une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déficience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mentale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ou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physique. </a:t>
            </a:r>
            <a:endParaRPr lang="en-US" dirty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8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Langues</a:t>
            </a:r>
            <a:r>
              <a:rPr lang="en-US" alt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officielles</a:t>
            </a:r>
            <a:r>
              <a:rPr lang="en-US" alt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J’ai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le droit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d’utiliser</a:t>
            </a:r>
            <a:r>
              <a:rPr lang="en-CA" alt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français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ou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l’anglais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pour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communiquer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lorsque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je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m’adresse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à des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organismes</a:t>
            </a:r>
            <a:r>
              <a:rPr lang="en-CA" alt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du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gouvernement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fédéral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et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certains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départements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du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gouvernement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provincial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ou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territorial.</a:t>
            </a:r>
            <a:endParaRPr lang="en-US" dirty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0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  <a:cs typeface="+mj-cs"/>
              </a:rPr>
              <a:t>Droit à </a:t>
            </a:r>
            <a:r>
              <a:rPr lang="en-US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  <a:cs typeface="+mj-cs"/>
              </a:rPr>
              <a:t>l’instruction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J’ai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le droit de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fréquenter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école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la langue de la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minorité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ma province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ou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territoire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J’ai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le droit de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fréquenter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école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langue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française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même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si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la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plupart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des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personnes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 ma province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parlent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l’anglais</a:t>
            </a:r>
            <a:r>
              <a:rPr lang="en-CA" alt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endParaRPr lang="en-US" dirty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8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Un </a:t>
            </a:r>
            <a:r>
              <a:rPr lang="en-US" altLang="en-US" sz="320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citoyen</a:t>
            </a:r>
            <a:r>
              <a:rPr lang="en-US" altLang="en-US" sz="32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canadien</a:t>
            </a:r>
            <a:r>
              <a:rPr lang="en-US" altLang="en-US" sz="32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a les </a:t>
            </a:r>
            <a:r>
              <a:rPr lang="en-US" altLang="en-US" sz="320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responsabilités</a:t>
            </a:r>
            <a:r>
              <a:rPr lang="en-US" altLang="en-US" sz="32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suivantes</a:t>
            </a:r>
            <a:r>
              <a:rPr lang="en-US" altLang="en-US" sz="32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respecter les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lois</a:t>
            </a:r>
            <a:endParaRPr lang="en-US" dirty="0" smtClean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r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especter les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autres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et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leurs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biens</a:t>
            </a:r>
            <a:endParaRPr lang="en-US" dirty="0" smtClean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p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rendre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soin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de ma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famille</a:t>
            </a:r>
            <a:endParaRPr lang="en-US" dirty="0" smtClean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s’informer</a:t>
            </a:r>
            <a:endParaRPr lang="en-US" dirty="0" smtClean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s’impliquer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(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bénévolat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voter</a:t>
            </a:r>
          </a:p>
          <a:p>
            <a:pPr eaLnBrk="1" hangingPunct="1">
              <a:defRPr/>
            </a:pP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p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rendre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soin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de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l’environnement</a:t>
            </a:r>
            <a:endParaRPr lang="en-US" dirty="0" smtClean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Ccontrer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les injustices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0245" name="Picture 7" descr="responsibil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766218"/>
            <a:ext cx="2438400" cy="218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2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Responsabilités</a:t>
            </a:r>
            <a:r>
              <a:rPr lang="en-US" altLang="fr-FR" sz="40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au sein </a:t>
            </a:r>
            <a:r>
              <a:rPr lang="en-US" altLang="fr-F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d’une</a:t>
            </a:r>
            <a:r>
              <a:rPr lang="en-US" altLang="fr-FR" sz="40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démocratie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Les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Canadiens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ont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la </a:t>
            </a:r>
            <a:r>
              <a:rPr lang="en-US" altLang="fr-FR" sz="2800" b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responsabilité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respecter et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d’observer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les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règles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établies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dans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la Constitution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afin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bénéficier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leurs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droits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protégés. </a:t>
            </a:r>
            <a:endParaRPr lang="en-US" sz="28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Le </a:t>
            </a:r>
            <a:r>
              <a:rPr lang="en-US" altLang="fr-FR" sz="2800" b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droit</a:t>
            </a:r>
            <a:r>
              <a:rPr lang="en-US" altLang="fr-FR" sz="2800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</a:t>
            </a:r>
            <a:r>
              <a:rPr lang="en-US" altLang="fr-FR" sz="2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vote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s’accompagne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la </a:t>
            </a:r>
            <a:r>
              <a:rPr lang="en-US" altLang="fr-FR" sz="2800" b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responsabilité</a:t>
            </a:r>
            <a:r>
              <a:rPr lang="en-US" altLang="fr-FR" sz="2800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voter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et de faire un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choix</a:t>
            </a:r>
            <a:r>
              <a:rPr lang="en-US" altLang="fr-FR" sz="28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8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éclairé</a:t>
            </a:r>
            <a:r>
              <a:rPr lang="en-US" sz="25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269" name="Picture 7" descr="being-infor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648200"/>
            <a:ext cx="239598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1304283414624_ORIG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0488" y="4191000"/>
            <a:ext cx="2323625" cy="16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Qu’est-ce</a:t>
            </a:r>
            <a:r>
              <a:rPr lang="en-US" altLang="fr-FR" sz="40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qu’une</a:t>
            </a:r>
            <a:r>
              <a:rPr lang="en-US" altLang="fr-FR" sz="40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responsabilité</a:t>
            </a:r>
            <a:r>
              <a:rPr lang="en-US" altLang="ja-JP" sz="4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?</a:t>
            </a:r>
            <a:endParaRPr lang="en-US" altLang="en-US" sz="4000" b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Une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responsabilité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est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un </a:t>
            </a:r>
            <a:r>
              <a:rPr lang="en-US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devoir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ou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une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obligation. </a:t>
            </a:r>
          </a:p>
          <a:p>
            <a:pPr eaLnBrk="1" hangingPunct="1">
              <a:defRPr/>
            </a:pP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C’est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un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geste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que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vous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devez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poser pour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montrer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que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vous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respectez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vos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droits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Exemple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: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votre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droit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à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une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éducation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s’accompagne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la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responsabilité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d’arriver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à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l’école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à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l’heure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et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bien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préparé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  <a:endParaRPr lang="en-US" dirty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0245" name="Picture 7" descr="responsibil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572000"/>
            <a:ext cx="1476539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Qu’est-ce</a:t>
            </a:r>
            <a:r>
              <a:rPr lang="en-US" altLang="fr-FR" sz="40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qu’un</a:t>
            </a:r>
            <a:r>
              <a:rPr lang="en-US" altLang="fr-FR" sz="40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droit</a:t>
            </a:r>
            <a:r>
              <a:rPr lang="en-US" altLang="ja-JP" sz="4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?</a:t>
            </a:r>
            <a:endParaRPr lang="en-US" altLang="en-US" sz="4000" b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T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ous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les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citoyens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qui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vivent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dans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une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démocratie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ont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des droits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garantis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</a:p>
          <a:p>
            <a:pPr eaLnBrk="1" hangingPunct="1">
              <a:defRPr/>
            </a:pP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I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faut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souvent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lutter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pour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ces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droits</a:t>
            </a:r>
            <a:r>
              <a:rPr lang="en-US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FFFFFF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724400"/>
            <a:ext cx="2819400" cy="1585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185" y="4091122"/>
            <a:ext cx="2289280" cy="1524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z="40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Droits et </a:t>
            </a:r>
            <a:r>
              <a:rPr lang="en-US" altLang="fr-F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libertés</a:t>
            </a:r>
            <a:r>
              <a:rPr lang="en-US" altLang="fr-FR" sz="40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au Canada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dirty="0">
              <a:solidFill>
                <a:schemeClr val="bg1"/>
              </a:solidFill>
              <a:latin typeface="Calibri" pitchFamily="34" charset="0"/>
              <a:sym typeface="Lucida Grande" charset="0"/>
            </a:endParaRPr>
          </a:p>
          <a:p>
            <a:pPr eaLnBrk="1" hangingPunct="1"/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  <a:sym typeface="Lucida Grande" pitchFamily="-84" charset="0"/>
              </a:rPr>
              <a:t>Nos droits et </a:t>
            </a:r>
            <a:r>
              <a:rPr lang="en-US" altLang="fr-FR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  <a:sym typeface="Lucida Grande" pitchFamily="-84" charset="0"/>
              </a:rPr>
              <a:t>libertés</a:t>
            </a: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  <a:sym typeface="Lucida Grande" pitchFamily="-84" charset="0"/>
              </a:rPr>
              <a:t> </a:t>
            </a:r>
            <a:r>
              <a:rPr lang="en-US" altLang="fr-FR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  <a:sym typeface="Lucida Grande" pitchFamily="-84" charset="0"/>
              </a:rPr>
              <a:t>sont</a:t>
            </a: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  <a:sym typeface="Lucida Grande" pitchFamily="-84" charset="0"/>
              </a:rPr>
              <a:t> protégés 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  <a:sym typeface="Lucida Grande" pitchFamily="-84" charset="0"/>
              </a:rPr>
              <a:t>par </a:t>
            </a: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  <a:sym typeface="Lucida Grande" pitchFamily="-84" charset="0"/>
              </a:rPr>
              <a:t>la </a:t>
            </a:r>
            <a:r>
              <a:rPr lang="en-US" altLang="fr-FR" b="1" i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Charte</a:t>
            </a:r>
            <a:r>
              <a:rPr lang="en-US" altLang="fr-FR" b="1" i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b="1" i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canadienne</a:t>
            </a:r>
            <a:r>
              <a:rPr lang="en-US" altLang="fr-FR" b="1" i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des droits et </a:t>
            </a:r>
            <a:r>
              <a:rPr lang="en-US" altLang="fr-FR" b="1" i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libertés</a:t>
            </a:r>
            <a:r>
              <a:rPr lang="en-US" altLang="fr-FR" i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  <a:r>
              <a:rPr lang="en-US" altLang="fr-FR" i="1" dirty="0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 </a:t>
            </a:r>
            <a:r>
              <a:rPr lang="en-US" altLang="ja-JP" dirty="0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La </a:t>
            </a:r>
            <a:r>
              <a:rPr lang="en-US" altLang="ja-JP" dirty="0" err="1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Charte</a:t>
            </a:r>
            <a:r>
              <a:rPr lang="en-US" altLang="ja-JP" dirty="0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 fait </a:t>
            </a:r>
            <a:r>
              <a:rPr lang="en-US" altLang="ja-JP" dirty="0" err="1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partie</a:t>
            </a:r>
            <a:r>
              <a:rPr lang="en-US" altLang="ja-JP" dirty="0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 de la </a:t>
            </a:r>
            <a:r>
              <a:rPr lang="en-US" altLang="ja-JP" b="1" i="1" dirty="0" err="1">
                <a:solidFill>
                  <a:srgbClr val="FFC000"/>
                </a:solidFill>
                <a:latin typeface="Century Gothic" panose="020B0502020202020204" pitchFamily="34" charset="0"/>
                <a:sym typeface="Lucida Grande" charset="0"/>
              </a:rPr>
              <a:t>Loi</a:t>
            </a:r>
            <a:r>
              <a:rPr lang="en-US" altLang="ja-JP" b="1" i="1" dirty="0">
                <a:solidFill>
                  <a:srgbClr val="FFC000"/>
                </a:solidFill>
                <a:latin typeface="Century Gothic" panose="020B0502020202020204" pitchFamily="34" charset="0"/>
                <a:sym typeface="Lucida Grande" charset="0"/>
              </a:rPr>
              <a:t> </a:t>
            </a:r>
            <a:r>
              <a:rPr lang="en-US" altLang="ja-JP" b="1" i="1" dirty="0" err="1">
                <a:solidFill>
                  <a:srgbClr val="FFC000"/>
                </a:solidFill>
                <a:latin typeface="Century Gothic" panose="020B0502020202020204" pitchFamily="34" charset="0"/>
                <a:sym typeface="Lucida Grande" charset="0"/>
              </a:rPr>
              <a:t>constitutionnelle</a:t>
            </a:r>
            <a:r>
              <a:rPr lang="en-US" altLang="ja-JP" b="1" i="1" dirty="0">
                <a:solidFill>
                  <a:srgbClr val="FFC000"/>
                </a:solidFill>
                <a:latin typeface="Century Gothic" panose="020B0502020202020204" pitchFamily="34" charset="0"/>
                <a:sym typeface="Lucida Grande" charset="0"/>
              </a:rPr>
              <a:t> </a:t>
            </a:r>
            <a:r>
              <a:rPr lang="en-US" altLang="ja-JP" b="1" dirty="0">
                <a:solidFill>
                  <a:srgbClr val="FFC000"/>
                </a:solidFill>
                <a:latin typeface="Century Gothic" panose="020B0502020202020204" pitchFamily="34" charset="0"/>
                <a:sym typeface="Lucida Grande" charset="0"/>
              </a:rPr>
              <a:t>de 1982</a:t>
            </a:r>
            <a:r>
              <a:rPr lang="en-US" altLang="ja-JP" dirty="0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, </a:t>
            </a:r>
            <a:r>
              <a:rPr lang="en-US" altLang="ja-JP" dirty="0" err="1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signée</a:t>
            </a:r>
            <a:r>
              <a:rPr lang="en-US" altLang="ja-JP" dirty="0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 par la </a:t>
            </a:r>
            <a:r>
              <a:rPr lang="en-US" altLang="ja-JP" dirty="0" err="1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reine</a:t>
            </a:r>
            <a:r>
              <a:rPr lang="en-US" altLang="ja-JP" dirty="0">
                <a:solidFill>
                  <a:srgbClr val="FFFFFF"/>
                </a:solidFill>
                <a:latin typeface="Century Gothic" panose="020B0502020202020204" pitchFamily="34" charset="0"/>
                <a:sym typeface="Lucida Grande" charset="0"/>
              </a:rPr>
              <a:t> Elizabeth II</a:t>
            </a:r>
            <a:r>
              <a:rPr lang="en-US" altLang="en-US" dirty="0" smtClean="0">
                <a:solidFill>
                  <a:schemeClr val="bg1"/>
                </a:solidFill>
                <a:latin typeface="Century Gothic" panose="020B0502020202020204" pitchFamily="34" charset="0"/>
                <a:sym typeface="Lucida Grande" charset="0"/>
              </a:rPr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290" y="3962400"/>
            <a:ext cx="2847109" cy="1895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Les sept articles de la </a:t>
            </a:r>
            <a:r>
              <a:rPr lang="en-US" sz="4000" b="1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Charte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3"/>
                </a:solidFill>
                <a:latin typeface="Calibri" pitchFamily="34" charset="0"/>
                <a:ea typeface="+mn-ea"/>
                <a:cs typeface="+mn-cs"/>
              </a:rPr>
              <a:t>	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La </a:t>
            </a:r>
            <a:r>
              <a:rPr lang="en-US" altLang="fr-FR" sz="2400" i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Charte</a:t>
            </a:r>
            <a:r>
              <a:rPr lang="en-US" altLang="fr-FR" sz="2400" i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400" i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canadienne</a:t>
            </a:r>
            <a:r>
              <a:rPr lang="en-US" altLang="fr-FR" sz="2400" i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des droits et </a:t>
            </a:r>
            <a:r>
              <a:rPr lang="en-US" altLang="fr-FR" sz="2400" i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libertés</a:t>
            </a:r>
            <a:r>
              <a:rPr lang="en-US" altLang="fr-FR" sz="2400" i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comprend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sept articles qui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définissent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nos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droits :</a:t>
            </a:r>
            <a:endParaRPr lang="en-US" altLang="fr-FR" sz="2800" dirty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fr-FR" sz="1400" dirty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</a:t>
            </a:r>
            <a:r>
              <a:rPr lang="en-US" altLang="fr-FR" sz="2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ibertés</a:t>
            </a:r>
            <a:r>
              <a:rPr lang="en-US" altLang="fr-FR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fondamentales</a:t>
            </a:r>
            <a:endParaRPr lang="en-US" altLang="fr-FR" sz="2400" dirty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</a:t>
            </a:r>
            <a:r>
              <a:rPr lang="en-US" altLang="fr-FR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roits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démocratiques</a:t>
            </a:r>
            <a:endParaRPr lang="en-US" altLang="fr-FR" sz="2400" dirty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</a:t>
            </a:r>
            <a:r>
              <a:rPr lang="en-US" altLang="fr-FR" sz="2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iberté</a:t>
            </a:r>
            <a:r>
              <a:rPr lang="en-US" altLang="fr-FR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de circulation</a:t>
            </a:r>
          </a:p>
          <a:p>
            <a:pPr eaLnBrk="1" hangingPunct="1"/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g</a:t>
            </a:r>
            <a:r>
              <a:rPr lang="en-US" altLang="fr-FR" sz="2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aranties</a:t>
            </a:r>
            <a:r>
              <a:rPr lang="en-US" altLang="fr-FR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juridiques</a:t>
            </a:r>
            <a:endParaRPr lang="en-US" altLang="fr-FR" sz="2400" dirty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</a:t>
            </a:r>
            <a:r>
              <a:rPr lang="en-US" altLang="fr-FR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roits 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à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l’égalité</a:t>
            </a:r>
            <a:endParaRPr lang="en-US" altLang="fr-FR" sz="2400" dirty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</a:t>
            </a:r>
            <a:r>
              <a:rPr lang="en-US" altLang="fr-FR" sz="2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angues</a:t>
            </a:r>
            <a:r>
              <a:rPr lang="en-US" altLang="fr-FR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officielles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du Canada</a:t>
            </a:r>
          </a:p>
          <a:p>
            <a:pPr eaLnBrk="1" hangingPunct="1"/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</a:t>
            </a:r>
            <a:r>
              <a:rPr lang="en-US" altLang="fr-FR" sz="24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roits 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à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l’instruction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dans</a:t>
            </a:r>
            <a:r>
              <a:rPr lang="en-US" alt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la langue de la </a:t>
            </a:r>
            <a:r>
              <a:rPr lang="en-US" altLang="fr-FR" sz="2400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minorité</a:t>
            </a:r>
            <a:endParaRPr lang="en-US" altLang="fr-FR" sz="2400" dirty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351087"/>
            <a:ext cx="313372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Libertés</a:t>
            </a:r>
            <a:r>
              <a:rPr lang="en-US" sz="4000" b="1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fondamentales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l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iberté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de 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religion: </a:t>
            </a:r>
          </a:p>
          <a:p>
            <a:pPr marL="0" indent="0" eaLnBrk="1" hangingPunct="1">
              <a:buNone/>
              <a:defRPr/>
            </a:pP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	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suis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libre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de </a:t>
            </a:r>
            <a:r>
              <a:rPr lang="en-US" sz="20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pratiquer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la religion de mon </a:t>
            </a:r>
            <a:r>
              <a:rPr lang="en-US" sz="20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choix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.  </a:t>
            </a:r>
          </a:p>
          <a:p>
            <a:pPr marL="0" indent="0" eaLnBrk="1" hangingPunct="1">
              <a:buNone/>
              <a:defRPr/>
            </a:pP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	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Je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suis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aussi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libre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 de ne pas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pratiquer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cs typeface="Calibri"/>
              </a:rPr>
              <a:t> de religion.</a:t>
            </a:r>
          </a:p>
          <a:p>
            <a:pPr marL="0" indent="0" eaLnBrk="1" hangingPunct="1">
              <a:buNone/>
              <a:defRPr/>
            </a:pPr>
            <a:endParaRPr lang="en-CA" sz="20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l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iberté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de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pensée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:</a:t>
            </a:r>
            <a:endParaRPr lang="en-CA" sz="2000" dirty="0" smtClean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914400" lvl="2" indent="0" eaLnBrk="1" hangingPunct="1">
              <a:buNone/>
              <a:defRPr/>
            </a:pP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suis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libre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d’avoir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mes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propres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opinions.</a:t>
            </a:r>
          </a:p>
          <a:p>
            <a:pPr marL="914400" lvl="2" indent="0" eaLnBrk="1" hangingPunct="1">
              <a:buNone/>
              <a:defRPr/>
            </a:pPr>
            <a:endParaRPr lang="en-CA" sz="2000" dirty="0" smtClean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liberté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d’expression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endParaRPr lang="en-CA" sz="2000" dirty="0" smtClean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	Je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suis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libre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d’exprimer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mes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opinions.</a:t>
            </a:r>
          </a:p>
          <a:p>
            <a:pPr marL="457200" lvl="1" indent="0" eaLnBrk="1" hangingPunct="1">
              <a:buNone/>
              <a:defRPr/>
            </a:pP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	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suis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libre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d’exprimer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les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mêmes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opinions que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d’autres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	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ou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exprimer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des opinions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contraires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.</a:t>
            </a:r>
          </a:p>
          <a:p>
            <a:pPr lvl="1" eaLnBrk="1" hangingPunct="1">
              <a:defRPr/>
            </a:pPr>
            <a:endParaRPr lang="en-CA" sz="20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chemeClr val="accent3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17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464270"/>
            <a:ext cx="1295400" cy="11651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Libertés</a:t>
            </a:r>
            <a:r>
              <a:rPr lang="en-US" sz="4000" b="1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fondamentales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liberté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de la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presse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 	Les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médias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ont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le droit de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rapporter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les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nouvelles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et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ce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	qui se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passe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dans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notre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pays sans restriction.  Les 	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informations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partagées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avec les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canadiens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doivent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être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	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vraies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CA" sz="20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l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iberté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de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réunion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pacifique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:</a:t>
            </a:r>
          </a:p>
          <a:p>
            <a:pPr marL="457200" lvl="1" indent="0" eaLnBrk="1" hangingPunct="1">
              <a:buNone/>
              <a:defRPr/>
            </a:pPr>
            <a:r>
              <a:rPr lang="en-CA" sz="1600" dirty="0">
                <a:solidFill>
                  <a:schemeClr val="accent3"/>
                </a:solidFill>
                <a:latin typeface="Century Gothic" panose="020B0502020202020204" pitchFamily="34" charset="0"/>
              </a:rPr>
              <a:t>	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suis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libre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de me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réunir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et de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manifester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	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respectueusement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et sans violence.</a:t>
            </a:r>
          </a:p>
          <a:p>
            <a:pPr marL="457200" lvl="1" indent="0" eaLnBrk="1" hangingPunct="1">
              <a:buNone/>
              <a:defRPr/>
            </a:pPr>
            <a:endParaRPr lang="en-CA" sz="20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l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iberté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d’association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	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Je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suis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libre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d’associer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avec </a:t>
            </a:r>
            <a:r>
              <a:rPr lang="en-CA" sz="20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d’autres</a:t>
            </a: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personnes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CA" sz="20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libre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de faire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partie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d’un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groupe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, d’un club 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	</a:t>
            </a:r>
            <a:r>
              <a:rPr lang="en-CA" sz="2000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d’une</a:t>
            </a:r>
            <a:r>
              <a:rPr lang="en-CA" sz="20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association.</a:t>
            </a:r>
            <a:endParaRPr lang="en-US" sz="2000" dirty="0" smtClean="0">
              <a:solidFill>
                <a:schemeClr val="accent3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173" name="Picture 25" descr="news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617" y="3124200"/>
            <a:ext cx="196818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1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z="4000" b="1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Droits </a:t>
            </a:r>
            <a:r>
              <a:rPr lang="en-US" altLang="fr-F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démocratiques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Dans</a:t>
            </a:r>
            <a:r>
              <a:rPr lang="en-CA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CA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démocratie</a:t>
            </a:r>
            <a:r>
              <a:rPr lang="en-CA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nous </a:t>
            </a:r>
            <a:r>
              <a:rPr lang="en-US" altLang="fr-FR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votons</a:t>
            </a: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pour des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représentants</a:t>
            </a:r>
            <a:r>
              <a:rPr lang="en-CA" alt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en-US" dirty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b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Tous</a:t>
            </a:r>
            <a:r>
              <a:rPr lang="en-US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les </a:t>
            </a:r>
            <a:r>
              <a:rPr lang="en-US" b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citoyens</a:t>
            </a:r>
            <a:r>
              <a:rPr lang="en-US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canadiens</a:t>
            </a:r>
            <a:r>
              <a:rPr lang="en-US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âgés</a:t>
            </a:r>
            <a:r>
              <a:rPr lang="en-US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18 </a:t>
            </a:r>
            <a:r>
              <a:rPr lang="en-US" b="1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ans</a:t>
            </a:r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et plus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ont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le droit de voter </a:t>
            </a:r>
            <a:r>
              <a:rPr lang="en-US" u="sng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itchFamily="34" charset="-128"/>
              </a:rPr>
              <a:t>et</a:t>
            </a:r>
            <a:r>
              <a:rPr lang="en-US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d’être </a:t>
            </a:r>
            <a:r>
              <a:rPr lang="en-US" b="1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candidats</a:t>
            </a:r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  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lors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d’une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élection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  <a:endParaRPr lang="en-US" dirty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Le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gouvernement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doit</a:t>
            </a:r>
            <a:r>
              <a:rPr lang="en-US" altLang="fr-FR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tenir</a:t>
            </a: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des </a:t>
            </a:r>
          </a:p>
          <a:p>
            <a:pPr marL="0" indent="0" eaLnBrk="1" hangingPunct="1">
              <a:buNone/>
              <a:defRPr/>
            </a:pP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    </a:t>
            </a:r>
            <a:r>
              <a:rPr lang="en-US" altLang="fr-FR" b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élections</a:t>
            </a: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au </a:t>
            </a:r>
            <a:r>
              <a:rPr lang="en-US" altLang="fr-FR" dirty="0" err="1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moins</a:t>
            </a:r>
            <a:r>
              <a:rPr lang="en-US" altLang="fr-FR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b="1" dirty="0" err="1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tous</a:t>
            </a:r>
            <a:r>
              <a:rPr lang="en-US" altLang="fr-FR" b="1" dirty="0">
                <a:solidFill>
                  <a:srgbClr val="FFC000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les cinq ans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  <a:endParaRPr lang="en-US" dirty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7" descr="tumblr_ljp8puANce1qze0z6o1_1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505200"/>
            <a:ext cx="1066800" cy="179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Liberté</a:t>
            </a:r>
            <a:r>
              <a:rPr lang="en-US" alt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circulation et </a:t>
            </a:r>
            <a:r>
              <a:rPr lang="en-US" alt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d’établissement</a:t>
            </a:r>
            <a:r>
              <a:rPr lang="en-US" alt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66023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J’ai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le droit de vivre et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travailler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dans</a:t>
            </a:r>
            <a:r>
              <a:rPr lang="en-US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la province </a:t>
            </a:r>
            <a:r>
              <a:rPr lang="en-US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ou</a:t>
            </a:r>
            <a:r>
              <a:rPr lang="en-US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le </a:t>
            </a:r>
            <a:r>
              <a:rPr lang="en-US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territoire</a:t>
            </a:r>
            <a:r>
              <a:rPr lang="en-US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mon </a:t>
            </a:r>
            <a:r>
              <a:rPr lang="en-US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choix</a:t>
            </a:r>
            <a:r>
              <a:rPr lang="en-US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altLang="fr-FR" sz="2800" dirty="0" smtClean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J’ai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aussi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de droit de </a:t>
            </a:r>
            <a:r>
              <a:rPr lang="en-US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demeurer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au Canada, de quitter pays et </a:t>
            </a:r>
            <a:r>
              <a:rPr lang="en-US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d’y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revenir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grâce à mon </a:t>
            </a:r>
            <a:r>
              <a:rPr lang="en-US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passeport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  <a:endParaRPr lang="en-US" sz="2800" dirty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5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Garanties</a:t>
            </a:r>
            <a:r>
              <a:rPr lang="en-US" alt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US" altLang="fr-F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juridiques</a:t>
            </a:r>
            <a:r>
              <a:rPr lang="en-US" altLang="fr-F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endParaRPr lang="en-US" sz="4000" b="1" dirty="0" smtClean="0">
              <a:solidFill>
                <a:schemeClr val="accent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fr-FR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’ai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le droit de savoir la raison pour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laquelle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j’ai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été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arrêté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CA" altLang="fr-FR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J’ai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le droit d’être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représenté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par un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avocat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lorsque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je me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présente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devant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le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juge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CA" altLang="fr-FR" sz="1200" dirty="0" smtClean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J’ai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le droit d’être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présumé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innocent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tant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que je ne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suis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déclaré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coupable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CA" altLang="fr-FR" sz="2800" dirty="0">
              <a:solidFill>
                <a:schemeClr val="bg1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J’ai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le droit à un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procès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juste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et </a:t>
            </a:r>
            <a:r>
              <a:rPr lang="en-CA" altLang="fr-F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équitable</a:t>
            </a:r>
            <a:r>
              <a:rPr lang="en-CA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.</a:t>
            </a:r>
            <a:r>
              <a:rPr lang="en-US" altLang="fr-F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itchFamily="34" charset="-128"/>
              </a:rPr>
              <a:t> </a:t>
            </a:r>
            <a:endParaRPr lang="en-US" sz="2800" dirty="0">
              <a:solidFill>
                <a:schemeClr val="accent3"/>
              </a:solidFill>
              <a:latin typeface="Century Gothic" panose="020B0502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8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491</Words>
  <Application>Microsoft Office PowerPoint</Application>
  <PresentationFormat>Affichage à l'écran (4:3)</PresentationFormat>
  <Paragraphs>96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Century Gothic</vt:lpstr>
      <vt:lpstr>Lucida Grande</vt:lpstr>
      <vt:lpstr>Default Design</vt:lpstr>
      <vt:lpstr>Présentation PowerPoint</vt:lpstr>
      <vt:lpstr>Qu’est-ce qu’un droit?</vt:lpstr>
      <vt:lpstr>Droits et libertés au Canada</vt:lpstr>
      <vt:lpstr>Les sept articles de la Charte</vt:lpstr>
      <vt:lpstr>Libertés fondamentales</vt:lpstr>
      <vt:lpstr>Libertés fondamentales</vt:lpstr>
      <vt:lpstr>Droits démocratiques</vt:lpstr>
      <vt:lpstr>Liberté de circulation et d’établissement </vt:lpstr>
      <vt:lpstr>Garanties juridiques </vt:lpstr>
      <vt:lpstr>Droits à l’égalité </vt:lpstr>
      <vt:lpstr>Langues officielles </vt:lpstr>
      <vt:lpstr>Droit à l’instruction</vt:lpstr>
      <vt:lpstr>Un citoyen canadien a les responsabilités suivantes:</vt:lpstr>
      <vt:lpstr>Responsabilités au sein d’une démocratie</vt:lpstr>
      <vt:lpstr>Qu’est-ce qu’une responsabilité?</vt:lpstr>
    </vt:vector>
  </TitlesOfParts>
  <Company>DESYSTEMS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SYSTEMS</dc:creator>
  <cp:lastModifiedBy>Zeraschi, Carla</cp:lastModifiedBy>
  <cp:revision>109</cp:revision>
  <dcterms:created xsi:type="dcterms:W3CDTF">2015-09-07T21:13:30Z</dcterms:created>
  <dcterms:modified xsi:type="dcterms:W3CDTF">2017-10-06T13:50:00Z</dcterms:modified>
</cp:coreProperties>
</file>